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2" r:id="rId6"/>
    <p:sldId id="358" r:id="rId7"/>
    <p:sldId id="263" r:id="rId8"/>
    <p:sldId id="359" r:id="rId9"/>
    <p:sldId id="264" r:id="rId10"/>
    <p:sldId id="360" r:id="rId11"/>
    <p:sldId id="265" r:id="rId12"/>
    <p:sldId id="361" r:id="rId13"/>
    <p:sldId id="266" r:id="rId14"/>
    <p:sldId id="267" r:id="rId15"/>
    <p:sldId id="268" r:id="rId16"/>
    <p:sldId id="269" r:id="rId17"/>
    <p:sldId id="362" r:id="rId18"/>
    <p:sldId id="270" r:id="rId19"/>
    <p:sldId id="363" r:id="rId20"/>
    <p:sldId id="271" r:id="rId21"/>
    <p:sldId id="274" r:id="rId22"/>
    <p:sldId id="277" r:id="rId23"/>
    <p:sldId id="278" r:id="rId24"/>
    <p:sldId id="279" r:id="rId25"/>
    <p:sldId id="282" r:id="rId26"/>
    <p:sldId id="285" r:id="rId27"/>
    <p:sldId id="284" r:id="rId28"/>
    <p:sldId id="283" r:id="rId29"/>
    <p:sldId id="288" r:id="rId30"/>
    <p:sldId id="289" r:id="rId31"/>
    <p:sldId id="290" r:id="rId32"/>
    <p:sldId id="291" r:id="rId33"/>
    <p:sldId id="292" r:id="rId34"/>
    <p:sldId id="364" r:id="rId35"/>
    <p:sldId id="29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6416" autoAdjust="0"/>
  </p:normalViewPr>
  <p:slideViewPr>
    <p:cSldViewPr>
      <p:cViewPr varScale="1">
        <p:scale>
          <a:sx n="70" d="100"/>
          <a:sy n="70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64FC0-E2EA-4DAE-94F0-4CB1788BE994}" type="datetimeFigureOut">
              <a:rPr lang="ru-RU" smtClean="0"/>
              <a:pPr/>
              <a:t>01.08.2012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4707F-1A65-43F9-A6F3-A5B65C14D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4707F-1A65-43F9-A6F3-A5B65C14D35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4707F-1A65-43F9-A6F3-A5B65C14D35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A72C-3AB4-4254-ADDB-EB7C3DEC3248}" type="datetimeFigureOut">
              <a:rPr lang="ru-RU" smtClean="0"/>
              <a:pPr/>
              <a:t>01.08.2012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B678-3B41-4C82-A7C5-311043BAF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A72C-3AB4-4254-ADDB-EB7C3DEC3248}" type="datetimeFigureOut">
              <a:rPr lang="ru-RU" smtClean="0"/>
              <a:pPr/>
              <a:t>01.08.2012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B678-3B41-4C82-A7C5-311043BAF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A72C-3AB4-4254-ADDB-EB7C3DEC3248}" type="datetimeFigureOut">
              <a:rPr lang="ru-RU" smtClean="0"/>
              <a:pPr/>
              <a:t>01.08.2012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B678-3B41-4C82-A7C5-311043BAF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A72C-3AB4-4254-ADDB-EB7C3DEC3248}" type="datetimeFigureOut">
              <a:rPr lang="ru-RU" smtClean="0"/>
              <a:pPr/>
              <a:t>01.08.2012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B678-3B41-4C82-A7C5-311043BAF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A72C-3AB4-4254-ADDB-EB7C3DEC3248}" type="datetimeFigureOut">
              <a:rPr lang="ru-RU" smtClean="0"/>
              <a:pPr/>
              <a:t>01.08.2012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B678-3B41-4C82-A7C5-311043BAF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A72C-3AB4-4254-ADDB-EB7C3DEC3248}" type="datetimeFigureOut">
              <a:rPr lang="ru-RU" smtClean="0"/>
              <a:pPr/>
              <a:t>01.08.2012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B678-3B41-4C82-A7C5-311043BAF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A72C-3AB4-4254-ADDB-EB7C3DEC3248}" type="datetimeFigureOut">
              <a:rPr lang="ru-RU" smtClean="0"/>
              <a:pPr/>
              <a:t>01.08.2012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B678-3B41-4C82-A7C5-311043BAF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A72C-3AB4-4254-ADDB-EB7C3DEC3248}" type="datetimeFigureOut">
              <a:rPr lang="ru-RU" smtClean="0"/>
              <a:pPr/>
              <a:t>01.08.2012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B678-3B41-4C82-A7C5-311043BAF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A72C-3AB4-4254-ADDB-EB7C3DEC3248}" type="datetimeFigureOut">
              <a:rPr lang="ru-RU" smtClean="0"/>
              <a:pPr/>
              <a:t>01.08.2012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B678-3B41-4C82-A7C5-311043BAF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A72C-3AB4-4254-ADDB-EB7C3DEC3248}" type="datetimeFigureOut">
              <a:rPr lang="ru-RU" smtClean="0"/>
              <a:pPr/>
              <a:t>01.08.2012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B678-3B41-4C82-A7C5-311043BAF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A72C-3AB4-4254-ADDB-EB7C3DEC3248}" type="datetimeFigureOut">
              <a:rPr lang="ru-RU" smtClean="0"/>
              <a:pPr/>
              <a:t>01.08.2012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9FBB678-3B41-4C82-A7C5-311043BAF7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15A72C-3AB4-4254-ADDB-EB7C3DEC3248}" type="datetimeFigureOut">
              <a:rPr lang="ru-RU" smtClean="0"/>
              <a:pPr/>
              <a:t>01.08.2012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FBB678-3B41-4C82-A7C5-311043BAF7A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yandsearch?text=%D0%BA%D0%B0%D1%80%D1%82%D0%B8%D0%BD%D0%BA%D0%B8%20%D0%B5%D0%B4%D1%8B&amp;img_url=www.wallpage.ru%2Fimgbig%2Fwallpapers_76657.jpg&amp;pos=0&amp;rpt=simage&amp;lr=10750&amp;noreask=1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08721"/>
            <a:ext cx="954055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300" b="1" u="sng" dirty="0" smtClean="0">
                <a:solidFill>
                  <a:srgbClr val="FFFF00"/>
                </a:solidFill>
              </a:rPr>
              <a:t>Использование изобразительной наглядности на уроках английского языка </a:t>
            </a:r>
            <a:endParaRPr lang="ru-RU" sz="4300" b="1" u="sng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3272" y="4581128"/>
            <a:ext cx="54707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rgbClr val="FFFF00"/>
                </a:solidFill>
              </a:rPr>
              <a:t>Выполнила работу:</a:t>
            </a:r>
          </a:p>
          <a:p>
            <a:r>
              <a:rPr lang="ru-RU" sz="3000" b="1" dirty="0" smtClean="0">
                <a:solidFill>
                  <a:srgbClr val="FFFF00"/>
                </a:solidFill>
              </a:rPr>
              <a:t> учитель английского языка</a:t>
            </a:r>
          </a:p>
          <a:p>
            <a:r>
              <a:rPr lang="ru-RU" sz="3000" b="1" dirty="0" smtClean="0">
                <a:solidFill>
                  <a:srgbClr val="FFFF00"/>
                </a:solidFill>
              </a:rPr>
              <a:t>Бычкова Анна Юрьевна</a:t>
            </a:r>
          </a:p>
          <a:p>
            <a:r>
              <a:rPr lang="ru-RU" sz="3000" b="1" dirty="0" smtClean="0">
                <a:solidFill>
                  <a:srgbClr val="FFFF00"/>
                </a:solidFill>
              </a:rPr>
              <a:t>МОУ СОШ №21 с УИОП</a:t>
            </a:r>
            <a:endParaRPr lang="ru-RU" sz="3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000d52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2618704" cy="2911128"/>
          </a:xfrm>
          <a:prstGeom prst="rect">
            <a:avLst/>
          </a:prstGeom>
          <a:noFill/>
        </p:spPr>
      </p:pic>
      <p:pic>
        <p:nvPicPr>
          <p:cNvPr id="2051" name="Picture 3" descr="C:\Users\Дом\Desktop\905ad7e70f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9040"/>
            <a:ext cx="3227851" cy="2420888"/>
          </a:xfrm>
          <a:prstGeom prst="rect">
            <a:avLst/>
          </a:prstGeom>
          <a:noFill/>
        </p:spPr>
      </p:pic>
      <p:pic>
        <p:nvPicPr>
          <p:cNvPr id="2052" name="Picture 4" descr="C:\Users\Дом\Desktop\up_QsE1UG5Nf6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48680"/>
            <a:ext cx="1953692" cy="2608180"/>
          </a:xfrm>
          <a:prstGeom prst="rect">
            <a:avLst/>
          </a:prstGeom>
          <a:noFill/>
        </p:spPr>
      </p:pic>
      <p:pic>
        <p:nvPicPr>
          <p:cNvPr id="2053" name="Picture 5" descr="C:\Users\Дом\Desktop\616693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60648"/>
            <a:ext cx="3265714" cy="3265714"/>
          </a:xfrm>
          <a:prstGeom prst="rect">
            <a:avLst/>
          </a:prstGeom>
          <a:noFill/>
        </p:spPr>
      </p:pic>
      <p:pic>
        <p:nvPicPr>
          <p:cNvPr id="2054" name="Picture 6" descr="C:\Users\Дом\Desktop\etiquette_7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221088"/>
            <a:ext cx="3059138" cy="2361042"/>
          </a:xfrm>
          <a:prstGeom prst="rect">
            <a:avLst/>
          </a:prstGeom>
          <a:noFill/>
        </p:spPr>
      </p:pic>
      <p:pic>
        <p:nvPicPr>
          <p:cNvPr id="2055" name="Picture 7" descr="C:\Users\Дом\Desktop\thermomix_famil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67662" y="3789040"/>
            <a:ext cx="2576338" cy="25763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236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FFFF00"/>
                </a:solidFill>
              </a:rPr>
              <a:t>Изображение отдельных людей</a:t>
            </a:r>
            <a:endParaRPr lang="ru-RU" sz="4000" b="1" u="sng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28800"/>
            <a:ext cx="4723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FF00"/>
                </a:solidFill>
              </a:rPr>
              <a:t>Разного возраста и пола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789040"/>
            <a:ext cx="6411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FF00"/>
                </a:solidFill>
              </a:rPr>
              <a:t>Имеющих различные черты лица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949280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653136"/>
            <a:ext cx="7673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FF00"/>
                </a:solidFill>
              </a:rPr>
              <a:t>С характерными признаками профессии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92896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FF00"/>
                </a:solidFill>
              </a:rPr>
              <a:t>С определенными признаками своей страны и своего времени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589240"/>
            <a:ext cx="3696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FF00"/>
                </a:solidFill>
              </a:rPr>
              <a:t>Известных людей 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3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891109" cy="3191358"/>
          </a:xfrm>
          <a:prstGeom prst="rect">
            <a:avLst/>
          </a:prstGeom>
          <a:noFill/>
        </p:spPr>
      </p:pic>
      <p:pic>
        <p:nvPicPr>
          <p:cNvPr id="1027" name="Picture 3" descr="C:\Users\Дом\Desktop\4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156087"/>
            <a:ext cx="2143051" cy="3701913"/>
          </a:xfrm>
          <a:prstGeom prst="rect">
            <a:avLst/>
          </a:prstGeom>
          <a:noFill/>
        </p:spPr>
      </p:pic>
      <p:pic>
        <p:nvPicPr>
          <p:cNvPr id="1028" name="Picture 4" descr="C:\Users\Дом\Desktop\8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772816"/>
            <a:ext cx="2448272" cy="3847773"/>
          </a:xfrm>
          <a:prstGeom prst="rect">
            <a:avLst/>
          </a:prstGeom>
          <a:noFill/>
        </p:spPr>
      </p:pic>
      <p:pic>
        <p:nvPicPr>
          <p:cNvPr id="1029" name="Picture 5" descr="C:\Users\Дом\Desktop\17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713" y="3645024"/>
            <a:ext cx="1906348" cy="3212976"/>
          </a:xfrm>
          <a:prstGeom prst="rect">
            <a:avLst/>
          </a:prstGeom>
          <a:noFill/>
        </p:spPr>
      </p:pic>
      <p:pic>
        <p:nvPicPr>
          <p:cNvPr id="1030" name="Picture 6" descr="C:\Users\Дом\Desktop\14 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0"/>
            <a:ext cx="1739058" cy="29342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0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FFFF00"/>
                </a:solidFill>
              </a:rPr>
              <a:t>Изображение сказочных персонажей и животных</a:t>
            </a:r>
            <a:endParaRPr lang="ru-RU" sz="4000" b="1" u="sng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Дом\Desktop\77864513_RSRyoRSRSSR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71820"/>
            <a:ext cx="2437078" cy="2386180"/>
          </a:xfrm>
          <a:prstGeom prst="rect">
            <a:avLst/>
          </a:prstGeom>
          <a:noFill/>
        </p:spPr>
      </p:pic>
      <p:pic>
        <p:nvPicPr>
          <p:cNvPr id="1027" name="Picture 3" descr="C:\Users\Дом\Desktop\61869107_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076121"/>
            <a:ext cx="2016224" cy="2781879"/>
          </a:xfrm>
          <a:prstGeom prst="rect">
            <a:avLst/>
          </a:prstGeom>
          <a:noFill/>
        </p:spPr>
      </p:pic>
      <p:pic>
        <p:nvPicPr>
          <p:cNvPr id="1028" name="Picture 4" descr="C:\Users\Дом\Desktop\0a22096e9871460084a61bb9526e2bc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365104"/>
            <a:ext cx="2160240" cy="2700300"/>
          </a:xfrm>
          <a:prstGeom prst="rect">
            <a:avLst/>
          </a:prstGeom>
          <a:noFill/>
        </p:spPr>
      </p:pic>
      <p:pic>
        <p:nvPicPr>
          <p:cNvPr id="1029" name="Picture 5" descr="C:\Users\Дом\Desktop\x_70e3e1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4320" y="1484784"/>
            <a:ext cx="2199680" cy="2749600"/>
          </a:xfrm>
          <a:prstGeom prst="rect">
            <a:avLst/>
          </a:prstGeom>
          <a:noFill/>
        </p:spPr>
      </p:pic>
      <p:pic>
        <p:nvPicPr>
          <p:cNvPr id="1030" name="Picture 6" descr="C:\Users\Дом\Desktop\s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412776"/>
            <a:ext cx="2209204" cy="3065834"/>
          </a:xfrm>
          <a:prstGeom prst="rect">
            <a:avLst/>
          </a:prstGeom>
          <a:noFill/>
        </p:spPr>
      </p:pic>
      <p:pic>
        <p:nvPicPr>
          <p:cNvPr id="1031" name="Picture 7" descr="C:\Users\Дом\Desktop\0ea4fc0278b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2604" y="4509120"/>
            <a:ext cx="2141396" cy="2348880"/>
          </a:xfrm>
          <a:prstGeom prst="rect">
            <a:avLst/>
          </a:prstGeom>
          <a:noFill/>
        </p:spPr>
      </p:pic>
      <p:pic>
        <p:nvPicPr>
          <p:cNvPr id="1033" name="Picture 9" descr="C:\Users\Дом\Desktop\229706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1772816"/>
            <a:ext cx="3198385" cy="20730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349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FFFF00"/>
                </a:solidFill>
              </a:rPr>
              <a:t>Изображения отдельных предметов</a:t>
            </a:r>
            <a:endParaRPr lang="ru-RU" sz="4000" b="1" u="sng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мебель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348880"/>
            <a:ext cx="35913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инструменты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356992"/>
            <a:ext cx="1880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посуда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437112"/>
            <a:ext cx="20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одежда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5157192"/>
            <a:ext cx="5804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Канцелярские товары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1412776"/>
            <a:ext cx="2242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техника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2348880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оружие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2" y="3284984"/>
            <a:ext cx="1937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сосуды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4365104"/>
            <a:ext cx="3029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украшения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5877272"/>
            <a:ext cx="7292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Музыкальные инструменты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008" y="0"/>
            <a:ext cx="89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FFFF00"/>
                </a:solidFill>
              </a:rPr>
              <a:t>Задания при работе с данной группой</a:t>
            </a:r>
            <a:endParaRPr lang="ru-RU" sz="4000" b="1" u="sng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556792"/>
            <a:ext cx="4293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FF00"/>
                </a:solidFill>
              </a:rPr>
              <a:t>Называние предмета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4941168"/>
            <a:ext cx="8568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FF00"/>
                </a:solidFill>
              </a:rPr>
              <a:t>Группировка разрозненных  изображений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077072"/>
            <a:ext cx="8209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FF00"/>
                </a:solidFill>
              </a:rPr>
              <a:t>Отгадывание предмета при работах в парах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52536" y="2420888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FF00"/>
                </a:solidFill>
              </a:rPr>
              <a:t>Описание предметов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877272"/>
            <a:ext cx="874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FF00"/>
                </a:solidFill>
              </a:rPr>
              <a:t>Рассказ об истории создания предмета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284984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FF00"/>
                </a:solidFill>
              </a:rPr>
              <a:t>Сравнение предметов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0"/>
            <a:ext cx="7800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FFFF00"/>
                </a:solidFill>
              </a:rPr>
              <a:t>Изображения отдельных мест</a:t>
            </a:r>
            <a:endParaRPr lang="ru-RU" sz="4000" b="1" u="sng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323528" y="5229200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Природные ландшафты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268760"/>
            <a:ext cx="3412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Городские виды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005064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Сельские виды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348880"/>
            <a:ext cx="8352928" cy="108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Достопримечательности крупных городов и стран мира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300px-Bangkok_skytrain_suns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436628" cy="2291085"/>
          </a:xfrm>
          <a:prstGeom prst="rect">
            <a:avLst/>
          </a:prstGeom>
          <a:noFill/>
        </p:spPr>
      </p:pic>
      <p:pic>
        <p:nvPicPr>
          <p:cNvPr id="1027" name="Picture 3" descr="C:\Users\Дом\Desktop\51f181039aa08bbf7c314a77e3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2656"/>
            <a:ext cx="4286250" cy="2857501"/>
          </a:xfrm>
          <a:prstGeom prst="rect">
            <a:avLst/>
          </a:prstGeom>
          <a:noFill/>
        </p:spPr>
      </p:pic>
      <p:pic>
        <p:nvPicPr>
          <p:cNvPr id="1028" name="Picture 4" descr="C:\Users\Дом\Desktop\0_72a84_e8885466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356992"/>
            <a:ext cx="3425725" cy="2569294"/>
          </a:xfrm>
          <a:prstGeom prst="rect">
            <a:avLst/>
          </a:prstGeom>
          <a:noFill/>
        </p:spPr>
      </p:pic>
      <p:pic>
        <p:nvPicPr>
          <p:cNvPr id="1029" name="Picture 5" descr="C:\Users\Дом\Desktop\41479760_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73016"/>
            <a:ext cx="3800475" cy="27241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04664"/>
            <a:ext cx="9396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FFFF00"/>
                </a:solidFill>
              </a:rPr>
              <a:t>Бытовые и жанровые сценки </a:t>
            </a:r>
            <a:endParaRPr lang="ru-RU" sz="4000" b="1" u="sng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73016"/>
            <a:ext cx="5904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000" b="1" dirty="0" smtClean="0">
                <a:solidFill>
                  <a:srgbClr val="FFFF00"/>
                </a:solidFill>
              </a:rPr>
              <a:t>Случайные группы людей</a:t>
            </a:r>
            <a:endParaRPr lang="ru-RU" sz="3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085184"/>
            <a:ext cx="8408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FFFF00"/>
                </a:solidFill>
              </a:rPr>
              <a:t>Формальные и неформальные встречи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44824"/>
            <a:ext cx="89644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000" b="1" dirty="0" smtClean="0">
                <a:solidFill>
                  <a:srgbClr val="FFFF00"/>
                </a:solidFill>
              </a:rPr>
              <a:t>Исторические сценки и мифологические  сюжеты</a:t>
            </a:r>
            <a:endParaRPr lang="ru-RU" sz="3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19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2054423" cy="3268897"/>
          </a:xfrm>
          <a:prstGeom prst="rect">
            <a:avLst/>
          </a:prstGeom>
          <a:noFill/>
        </p:spPr>
      </p:pic>
      <p:pic>
        <p:nvPicPr>
          <p:cNvPr id="2051" name="Picture 3" descr="C:\Users\Дом\Desktop\15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0"/>
            <a:ext cx="2323207" cy="3805904"/>
          </a:xfrm>
          <a:prstGeom prst="rect">
            <a:avLst/>
          </a:prstGeom>
          <a:noFill/>
        </p:spPr>
      </p:pic>
      <p:pic>
        <p:nvPicPr>
          <p:cNvPr id="2052" name="Picture 4" descr="C:\Users\Дом\Desktop\20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94350"/>
            <a:ext cx="2102768" cy="3647413"/>
          </a:xfrm>
          <a:prstGeom prst="rect">
            <a:avLst/>
          </a:prstGeom>
          <a:noFill/>
        </p:spPr>
      </p:pic>
      <p:pic>
        <p:nvPicPr>
          <p:cNvPr id="2053" name="Picture 5" descr="C:\Users\Дом\Desktop\6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472284"/>
            <a:ext cx="2091776" cy="3385716"/>
          </a:xfrm>
          <a:prstGeom prst="rect">
            <a:avLst/>
          </a:prstGeom>
          <a:noFill/>
        </p:spPr>
      </p:pic>
      <p:pic>
        <p:nvPicPr>
          <p:cNvPr id="2054" name="Picture 6" descr="C:\Users\Дом\Desktop\9 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197727"/>
            <a:ext cx="2090167" cy="3660273"/>
          </a:xfrm>
          <a:prstGeom prst="rect">
            <a:avLst/>
          </a:prstGeom>
          <a:noFill/>
        </p:spPr>
      </p:pic>
      <p:pic>
        <p:nvPicPr>
          <p:cNvPr id="2055" name="Picture 7" descr="C:\Users\Дом\Desktop\11 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3983878"/>
            <a:ext cx="1663111" cy="28741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260648"/>
            <a:ext cx="50425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u="sng" dirty="0" smtClean="0">
                <a:solidFill>
                  <a:srgbClr val="FFFF00"/>
                </a:solidFill>
              </a:rPr>
              <a:t>Наглядность</a:t>
            </a:r>
            <a:endParaRPr lang="ru-RU" sz="6000" b="1" u="sng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484784"/>
            <a:ext cx="3861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4000" b="1" dirty="0">
                <a:solidFill>
                  <a:srgbClr val="FFFF00"/>
                </a:solidFill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</a:rPr>
              <a:t>Предметная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544" y="2060848"/>
            <a:ext cx="3605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FFFF00"/>
                </a:solidFill>
              </a:rPr>
              <a:t> Звуковая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2708920"/>
            <a:ext cx="52377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FFFF00"/>
                </a:solidFill>
              </a:rPr>
              <a:t> Изобразительная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3429000"/>
            <a:ext cx="5313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FFFF00"/>
                </a:solidFill>
              </a:rPr>
              <a:t>Контекстуальная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4149080"/>
            <a:ext cx="6765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FFFF00"/>
                </a:solidFill>
              </a:rPr>
              <a:t> Наглядность действием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0"/>
            <a:ext cx="7904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FFFF00"/>
                </a:solidFill>
              </a:rPr>
              <a:t>Типичные задания могут быть</a:t>
            </a:r>
            <a:endParaRPr lang="ru-RU" sz="4000" b="1" u="sng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422108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Беседы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5445224"/>
            <a:ext cx="2596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Дискуссии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628800"/>
            <a:ext cx="8340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Составление рассказов по картинке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924944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Нахождение общего и отличного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78402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FFFF00"/>
                </a:solidFill>
              </a:rPr>
              <a:t>Карты, схемы, знаки-символы</a:t>
            </a:r>
            <a:endParaRPr lang="ru-RU" sz="4000" b="1" u="sng" dirty="0">
              <a:solidFill>
                <a:srgbClr val="FFFF00"/>
              </a:solidFill>
            </a:endParaRPr>
          </a:p>
        </p:txBody>
      </p:sp>
      <p:pic>
        <p:nvPicPr>
          <p:cNvPr id="1029" name="Picture 5" descr="C:\Users\Дом\Desktop\22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9522"/>
            <a:ext cx="3144163" cy="4568478"/>
          </a:xfrm>
          <a:prstGeom prst="rect">
            <a:avLst/>
          </a:prstGeom>
          <a:noFill/>
        </p:spPr>
      </p:pic>
      <p:pic>
        <p:nvPicPr>
          <p:cNvPr id="1030" name="Picture 6" descr="C:\Users\Дом\Desktop\5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404767"/>
            <a:ext cx="2952328" cy="4453233"/>
          </a:xfrm>
          <a:prstGeom prst="rect">
            <a:avLst/>
          </a:prstGeom>
          <a:noFill/>
        </p:spPr>
      </p:pic>
      <p:pic>
        <p:nvPicPr>
          <p:cNvPr id="1031" name="Picture 7" descr="C:\Users\Дом\Desktop\1 001о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9" y="2276872"/>
            <a:ext cx="3032944" cy="45811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611560" y="307776"/>
            <a:ext cx="8532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FFFF00"/>
                </a:solidFill>
              </a:rPr>
              <a:t> </a:t>
            </a:r>
            <a:endParaRPr lang="ru-RU" sz="4000" b="1" u="sng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4868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FFFF00"/>
                </a:solidFill>
              </a:rPr>
              <a:t>Аудирование</a:t>
            </a:r>
            <a:r>
              <a:rPr lang="ru-RU" sz="3600" b="1" dirty="0" smtClean="0">
                <a:solidFill>
                  <a:srgbClr val="FFFF00"/>
                </a:solidFill>
              </a:rPr>
              <a:t>  со зрительной опорой на наглядность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5301208"/>
            <a:ext cx="6894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FFFF00"/>
                </a:solidFill>
              </a:rPr>
              <a:t>Догадка о значении слова по контексту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4077072"/>
            <a:ext cx="6507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FFFF00"/>
                </a:solidFill>
              </a:rPr>
              <a:t>Повторение новых слов за учителем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924944"/>
            <a:ext cx="8674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FFFF00"/>
                </a:solidFill>
              </a:rPr>
              <a:t>Использование  новых структур в кратких ответах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6064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FFFF00"/>
                </a:solidFill>
              </a:rPr>
              <a:t>Отработка новых слов </a:t>
            </a:r>
            <a:endParaRPr lang="ru-RU" sz="4000" b="1" u="sng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556792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Игры на отгадывание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780928"/>
            <a:ext cx="867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Зрительные диктанты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085184"/>
            <a:ext cx="8460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FF00"/>
                </a:solidFill>
              </a:rPr>
              <a:t>Активизация новых структур на уровне предложения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077072"/>
            <a:ext cx="7424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FF00"/>
                </a:solidFill>
              </a:rPr>
              <a:t>Тренировка памяти, отработка новых слов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395536" y="188640"/>
            <a:ext cx="8388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FFFF00"/>
                </a:solidFill>
              </a:rPr>
              <a:t>Формирование рецептивных </a:t>
            </a:r>
            <a:r>
              <a:rPr lang="en-US" sz="4000" b="1" u="sng" dirty="0" smtClean="0">
                <a:solidFill>
                  <a:srgbClr val="FFFF00"/>
                </a:solidFill>
              </a:rPr>
              <a:t>  </a:t>
            </a:r>
            <a:r>
              <a:rPr lang="ru-RU" sz="4000" b="1" u="sng" dirty="0" smtClean="0">
                <a:solidFill>
                  <a:srgbClr val="FFFF00"/>
                </a:solidFill>
              </a:rPr>
              <a:t>речевых умений </a:t>
            </a:r>
            <a:endParaRPr lang="ru-RU" sz="4000" b="1" u="sng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0120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FFFF00"/>
                </a:solidFill>
              </a:rPr>
              <a:t>Определение лишнего изображения </a:t>
            </a:r>
          </a:p>
          <a:p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32856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 err="1" smtClean="0">
                <a:solidFill>
                  <a:srgbClr val="FFFF00"/>
                </a:solidFill>
              </a:rPr>
              <a:t>Аудирование</a:t>
            </a:r>
            <a:r>
              <a:rPr lang="ru-RU" sz="3200" b="1" dirty="0" smtClean="0">
                <a:solidFill>
                  <a:srgbClr val="FFFF00"/>
                </a:solidFill>
              </a:rPr>
              <a:t>/ чтение, задание на  множественный выбор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573016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 err="1" smtClean="0">
                <a:solidFill>
                  <a:srgbClr val="FFFF00"/>
                </a:solidFill>
              </a:rPr>
              <a:t>Аудирование</a:t>
            </a:r>
            <a:r>
              <a:rPr lang="ru-RU" sz="3200" b="1" dirty="0" smtClean="0">
                <a:solidFill>
                  <a:srgbClr val="FFFF00"/>
                </a:solidFill>
              </a:rPr>
              <a:t>/ чтение, задание на логическую последовательность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FFFF00"/>
                </a:solidFill>
              </a:rPr>
              <a:t>Формирование продуктивных речевых умений </a:t>
            </a:r>
            <a:endParaRPr lang="ru-RU" sz="4000" b="1" u="sng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4941168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844824"/>
            <a:ext cx="8748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FFFF00"/>
                </a:solidFill>
              </a:rPr>
              <a:t>Письменный текст или устный монолог с одновременным </a:t>
            </a:r>
            <a:r>
              <a:rPr lang="ru-RU" sz="3200" b="1" dirty="0" err="1" smtClean="0">
                <a:solidFill>
                  <a:srgbClr val="FFFF00"/>
                </a:solidFill>
              </a:rPr>
              <a:t>аудированием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3356992"/>
            <a:ext cx="8748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      Описание одного из изображений с целью его      отгадывания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     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869160"/>
            <a:ext cx="914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FFFF00"/>
                </a:solidFill>
              </a:rPr>
              <a:t>Монолог-сравнение в устной или письменной форме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0"/>
            <a:ext cx="4224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                    Рассказ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0872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FF00"/>
                </a:solidFill>
              </a:rPr>
              <a:t>Составление рассказа с опорой на несколько сюжетных картинок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2060848"/>
            <a:ext cx="4766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Монолог-рассуждение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212976"/>
            <a:ext cx="92161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FF00"/>
                </a:solidFill>
              </a:rPr>
              <a:t>Комментирование изображений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FF00"/>
                </a:solidFill>
              </a:rPr>
              <a:t>Высказывание мнений по сюжету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FF00"/>
                </a:solidFill>
              </a:rPr>
              <a:t>Индивидуальная, групповая и парная формы работы 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032" y="40466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                     </a:t>
            </a:r>
            <a:r>
              <a:rPr lang="ru-RU" sz="3200" b="1" dirty="0" err="1" smtClean="0">
                <a:solidFill>
                  <a:srgbClr val="FFFF00"/>
                </a:solidFill>
              </a:rPr>
              <a:t>Диалог-распрос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1124744"/>
            <a:ext cx="5052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FFFF00"/>
                </a:solidFill>
              </a:rPr>
              <a:t> Отгадывание изображения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3691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132856"/>
            <a:ext cx="7881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Мозговой штурм, монолог-убеждение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140968"/>
            <a:ext cx="7789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FFFF00"/>
                </a:solidFill>
              </a:rPr>
              <a:t>Группировка изображений с аргументацией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3933056"/>
            <a:ext cx="2783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         Рассказ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869160"/>
            <a:ext cx="8287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FFFF00"/>
                </a:solidFill>
              </a:rPr>
              <a:t>Составление рассказа с опорой на изображение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8052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FFFF00"/>
                </a:solidFill>
              </a:rPr>
              <a:t>Сюжетные картинки с несколькими персонажами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0"/>
            <a:ext cx="8604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FFFF00"/>
                </a:solidFill>
              </a:rPr>
              <a:t>Формирование </a:t>
            </a:r>
            <a:r>
              <a:rPr lang="ru-RU" sz="4000" b="1" u="sng" dirty="0" err="1" smtClean="0">
                <a:solidFill>
                  <a:srgbClr val="FFFF00"/>
                </a:solidFill>
              </a:rPr>
              <a:t>социокультурных</a:t>
            </a:r>
            <a:r>
              <a:rPr lang="ru-RU" sz="4000" b="1" u="sng" dirty="0" smtClean="0">
                <a:solidFill>
                  <a:srgbClr val="FFFF00"/>
                </a:solidFill>
              </a:rPr>
              <a:t>     знаний и умений </a:t>
            </a:r>
            <a:endParaRPr lang="ru-RU" sz="4000" b="1" u="sng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3212976"/>
            <a:ext cx="4341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FF00"/>
                </a:solidFill>
              </a:rPr>
              <a:t>Соотнесение портретов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933056"/>
            <a:ext cx="8676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FF00"/>
                </a:solidFill>
              </a:rPr>
              <a:t>Группировка изображений по страноведческому принципу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420888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FF00"/>
                </a:solidFill>
              </a:rPr>
              <a:t>Проведение заочных экскурсий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941168"/>
            <a:ext cx="3508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FF00"/>
                </a:solidFill>
              </a:rPr>
              <a:t>Комментирование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556792"/>
            <a:ext cx="5323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FF00"/>
                </a:solidFill>
              </a:rPr>
              <a:t>Составление статей и отчетов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5589240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FF00"/>
                </a:solidFill>
              </a:rPr>
              <a:t>Группировка изображений по историческому принципу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0"/>
            <a:ext cx="6639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FFFF00"/>
                </a:solidFill>
              </a:rPr>
              <a:t>Неразвёрнутые ситуации</a:t>
            </a:r>
            <a:endParaRPr lang="ru-RU" sz="4000" b="1" u="sng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FFFF00"/>
                </a:solidFill>
              </a:rPr>
              <a:t>Это рисунок, с намёткой какого-то действия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996952"/>
            <a:ext cx="8748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FFFF00"/>
                </a:solidFill>
              </a:rPr>
              <a:t>Рисунки изготовляются в чёрно-белом варианте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795897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FFFF00"/>
                </a:solidFill>
              </a:rPr>
              <a:t>Каждая картинка-основа для  большого количества ситуаций 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643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600" b="1" dirty="0">
                <a:solidFill>
                  <a:srgbClr val="FFFF00"/>
                </a:solidFill>
              </a:rPr>
              <a:t> </a:t>
            </a:r>
            <a:r>
              <a:rPr lang="ru-RU" sz="4600" b="1" u="sng" dirty="0" smtClean="0">
                <a:solidFill>
                  <a:srgbClr val="FFFF00"/>
                </a:solidFill>
              </a:rPr>
              <a:t>Изобразительная наглядность</a:t>
            </a:r>
            <a:endParaRPr lang="ru-RU" sz="4600" b="1" u="sng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700808"/>
            <a:ext cx="2850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Живопись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420888"/>
            <a:ext cx="33395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Фотографии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212976"/>
            <a:ext cx="3762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Иллюстрации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005064"/>
            <a:ext cx="2342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Рисунки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797152"/>
            <a:ext cx="2490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Коллажи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1700808"/>
            <a:ext cx="2432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Плакаты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3717032"/>
            <a:ext cx="1834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Схемы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2708920"/>
            <a:ext cx="24152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rgbClr val="FFFF00"/>
                </a:solidFill>
              </a:rPr>
              <a:t>Постеры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6" y="4725144"/>
            <a:ext cx="4541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Видеоматериалы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2" y="5733256"/>
            <a:ext cx="6257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Компьютерная графика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FFFF00"/>
                </a:solidFill>
              </a:rPr>
              <a:t>Приёмы при работе по картинкам, с неразвёрнутыми ситуациями</a:t>
            </a:r>
            <a:endParaRPr lang="ru-RU" sz="4000" b="1" u="sng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608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FFFF00"/>
                </a:solidFill>
              </a:rPr>
              <a:t>Рассказы учителя 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091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FFFF00"/>
                </a:solidFill>
              </a:rPr>
              <a:t>Вопросы учащихся учителю по картинке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284984"/>
            <a:ext cx="6417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FFFF00"/>
                </a:solidFill>
              </a:rPr>
              <a:t>Составление собственных рассказов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0"/>
            <a:ext cx="6430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FFFF00"/>
                </a:solidFill>
              </a:rPr>
              <a:t>Работа учащихся в парах</a:t>
            </a:r>
            <a:endParaRPr lang="ru-RU" sz="4000" b="1" u="sng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01317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FF00"/>
                </a:solidFill>
              </a:rPr>
              <a:t>Беседа о любом персонаже, изображенном на картинке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348880"/>
            <a:ext cx="6202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FF00"/>
                </a:solidFill>
              </a:rPr>
              <a:t>Развёртывание исходной ситуации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3645024"/>
            <a:ext cx="914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FF00"/>
                </a:solidFill>
              </a:rPr>
              <a:t>Составление диалога между персонажами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340768"/>
            <a:ext cx="6804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FF00"/>
                </a:solidFill>
              </a:rPr>
              <a:t>Беседа между учащимися по сюжету 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6672"/>
            <a:ext cx="783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FF00"/>
                </a:solidFill>
              </a:rPr>
              <a:t>Составление рассказа учащимися по цепочке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448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FF00"/>
                </a:solidFill>
              </a:rPr>
              <a:t>Составление каждым учащимся своего рассказа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28498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FF00"/>
                </a:solidFill>
              </a:rPr>
              <a:t>Пересказ прослушанного в качестве тренировочного упражнения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8691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err="1" smtClean="0">
                <a:solidFill>
                  <a:srgbClr val="FFFF00"/>
                </a:solidFill>
              </a:rPr>
              <a:t>Аудирование</a:t>
            </a:r>
            <a:r>
              <a:rPr lang="ru-RU" sz="2800" dirty="0" smtClean="0">
                <a:solidFill>
                  <a:srgbClr val="FFFF00"/>
                </a:solidFill>
              </a:rPr>
              <a:t>  подготовленных дома рассказов 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0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FFFF00"/>
                </a:solidFill>
              </a:rPr>
              <a:t>Использование изобразительной наглядности призвано помочь</a:t>
            </a:r>
            <a:endParaRPr lang="ru-RU" b="1" u="sng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284984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FFFF00"/>
                </a:solidFill>
              </a:rPr>
              <a:t>Способствовать инициативному </a:t>
            </a:r>
            <a:r>
              <a:rPr lang="ru-RU" sz="2800" dirty="0" err="1" smtClean="0">
                <a:solidFill>
                  <a:srgbClr val="FFFF00"/>
                </a:solidFill>
              </a:rPr>
              <a:t>речетворчеству</a:t>
            </a:r>
            <a:r>
              <a:rPr lang="ru-RU" sz="2800" dirty="0" smtClean="0">
                <a:solidFill>
                  <a:srgbClr val="FFFF00"/>
                </a:solidFill>
              </a:rPr>
              <a:t> учащихся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72816"/>
            <a:ext cx="9324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FFFF00"/>
                </a:solidFill>
              </a:rPr>
              <a:t>Вовлечь в речевую активность  большинство учащихся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8691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FFFF00"/>
                </a:solidFill>
              </a:rPr>
              <a:t>Способствовать развитию  творческого потенциала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0"/>
            <a:ext cx="8404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u="sng" dirty="0" smtClean="0">
                <a:solidFill>
                  <a:srgbClr val="FFFF00"/>
                </a:solidFill>
              </a:rPr>
              <a:t>Используемые материалы</a:t>
            </a:r>
            <a:endParaRPr lang="ru-RU" sz="4800" b="1" u="sng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08720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1. </a:t>
            </a:r>
            <a:r>
              <a:rPr lang="ru-RU" sz="3200" dirty="0" err="1" smtClean="0">
                <a:solidFill>
                  <a:srgbClr val="FFFF00"/>
                </a:solidFill>
              </a:rPr>
              <a:t>Заремская</a:t>
            </a:r>
            <a:r>
              <a:rPr lang="ru-RU" sz="3200" dirty="0" smtClean="0">
                <a:solidFill>
                  <a:srgbClr val="FFFF00"/>
                </a:solidFill>
              </a:rPr>
              <a:t> С. И., </a:t>
            </a:r>
            <a:r>
              <a:rPr lang="ru-RU" sz="3200" dirty="0" err="1" smtClean="0">
                <a:solidFill>
                  <a:srgbClr val="FFFF00"/>
                </a:solidFill>
              </a:rPr>
              <a:t>Слободчиков</a:t>
            </a:r>
            <a:r>
              <a:rPr lang="ru-RU" sz="3200" dirty="0" smtClean="0">
                <a:solidFill>
                  <a:srgbClr val="FFFF00"/>
                </a:solidFill>
              </a:rPr>
              <a:t> А.А. Развитие инициативной речи </a:t>
            </a:r>
            <a:r>
              <a:rPr lang="ru-RU" sz="3200" dirty="0" err="1" smtClean="0">
                <a:solidFill>
                  <a:srgbClr val="FFFF00"/>
                </a:solidFill>
              </a:rPr>
              <a:t>учащихся.-Москва</a:t>
            </a:r>
            <a:r>
              <a:rPr lang="ru-RU" sz="3200" dirty="0" smtClean="0">
                <a:solidFill>
                  <a:srgbClr val="FFFF00"/>
                </a:solidFill>
              </a:rPr>
              <a:t>: Просвещение, 2001.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348880"/>
            <a:ext cx="8748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2. Соловова Е.Н. Методика обучения иностранным языкам. Продвинутый </a:t>
            </a:r>
            <a:r>
              <a:rPr lang="ru-RU" sz="3200" dirty="0" err="1" smtClean="0">
                <a:solidFill>
                  <a:srgbClr val="FFFF00"/>
                </a:solidFill>
              </a:rPr>
              <a:t>уровень.-Москва</a:t>
            </a:r>
            <a:r>
              <a:rPr lang="ru-RU" sz="3200" dirty="0" smtClean="0">
                <a:solidFill>
                  <a:srgbClr val="FFFF00"/>
                </a:solidFill>
              </a:rPr>
              <a:t>: </a:t>
            </a:r>
            <a:r>
              <a:rPr lang="ru-RU" sz="3200" dirty="0" err="1" smtClean="0">
                <a:solidFill>
                  <a:srgbClr val="FFFF00"/>
                </a:solidFill>
              </a:rPr>
              <a:t>Астрель</a:t>
            </a:r>
            <a:r>
              <a:rPr lang="ru-RU" sz="3200" dirty="0" smtClean="0">
                <a:solidFill>
                  <a:srgbClr val="FFFF00"/>
                </a:solidFill>
              </a:rPr>
              <a:t>, 2010.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933056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3. Щукин А.Н. Обучение иностранным языкам. Теория и </a:t>
            </a:r>
            <a:r>
              <a:rPr lang="ru-RU" sz="3200" dirty="0" err="1" smtClean="0">
                <a:solidFill>
                  <a:srgbClr val="FFFF00"/>
                </a:solidFill>
              </a:rPr>
              <a:t>практика.-Москва</a:t>
            </a:r>
            <a:r>
              <a:rPr lang="ru-RU" sz="3200" dirty="0" smtClean="0">
                <a:solidFill>
                  <a:srgbClr val="FFFF00"/>
                </a:solidFill>
              </a:rPr>
              <a:t>: </a:t>
            </a:r>
            <a:r>
              <a:rPr lang="ru-RU" sz="3200" dirty="0" err="1" smtClean="0">
                <a:solidFill>
                  <a:srgbClr val="FFFF00"/>
                </a:solidFill>
              </a:rPr>
              <a:t>Филомантис</a:t>
            </a:r>
            <a:r>
              <a:rPr lang="ru-RU" sz="3200" dirty="0" smtClean="0">
                <a:solidFill>
                  <a:srgbClr val="FFFF00"/>
                </a:solidFill>
              </a:rPr>
              <a:t>, 2007.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537321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4. Ссылка на интернет источники </a:t>
            </a:r>
            <a:r>
              <a:rPr lang="en-US" dirty="0" smtClean="0">
                <a:solidFill>
                  <a:srgbClr val="FFFF00"/>
                </a:solidFill>
                <a:hlinkClick r:id="rId2"/>
              </a:rPr>
              <a:t>http://images.yandex.ru/yandsearch?text=%D0%BA%D0%B0%D1%80%D1%82%D0%B8%D0%BD%D0%BA%D0%B8%20%D0%B5%D0%B4%D1%8B&amp;img_url=www.wallpage.ru%2Fimgbig%2Fwallpapers_76657.jpg&amp;pos=0&amp;rpt=simage&amp;lr=10750&amp;noreask=1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b64db22616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0"/>
            <a:ext cx="914400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692696"/>
            <a:ext cx="7342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просмотр</a:t>
            </a:r>
            <a:endParaRPr lang="ru-RU" sz="5400" b="1" cap="none" spc="0" dirty="0">
              <a:ln w="1905"/>
              <a:solidFill>
                <a:schemeClr val="bg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18309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800" b="1" u="sng" dirty="0" smtClean="0">
                <a:solidFill>
                  <a:srgbClr val="FFFF00"/>
                </a:solidFill>
              </a:rPr>
              <a:t>Условия использования наглядности </a:t>
            </a:r>
            <a:endParaRPr lang="ru-RU" sz="3800" b="1" u="sng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212976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</a:rPr>
              <a:t>Простота подготовки                                                   </a:t>
            </a:r>
          </a:p>
          <a:p>
            <a:r>
              <a:rPr lang="ru-RU" sz="4000" b="1" dirty="0" smtClean="0">
                <a:solidFill>
                  <a:srgbClr val="FFFF00"/>
                </a:solidFill>
              </a:rPr>
              <a:t>    и проведения 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013176"/>
            <a:ext cx="8735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FFFF00"/>
                </a:solidFill>
              </a:rPr>
              <a:t> Смысловая значимость задания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56792"/>
            <a:ext cx="88337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FFFF00"/>
                </a:solidFill>
              </a:rPr>
              <a:t>Учебная оправданность        задания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1412776"/>
            <a:ext cx="438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Папка «Еда/ </a:t>
            </a:r>
            <a:r>
              <a:rPr lang="en-US" sz="3600" b="1" dirty="0" smtClean="0">
                <a:solidFill>
                  <a:srgbClr val="FFFF00"/>
                </a:solidFill>
              </a:rPr>
              <a:t>Food</a:t>
            </a:r>
            <a:r>
              <a:rPr lang="ru-RU" sz="2800" b="1" dirty="0" smtClean="0">
                <a:solidFill>
                  <a:srgbClr val="FFFF00"/>
                </a:solidFill>
              </a:rPr>
              <a:t>»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04664"/>
            <a:ext cx="932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        </a:t>
            </a:r>
            <a:r>
              <a:rPr lang="ru-RU" sz="3600" b="1" u="sng" dirty="0" smtClean="0">
                <a:solidFill>
                  <a:srgbClr val="FFFF00"/>
                </a:solidFill>
              </a:rPr>
              <a:t> Начальный этап обучения</a:t>
            </a:r>
            <a:endParaRPr lang="ru-RU" sz="3600" b="1" u="sng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85293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FFFF00"/>
                </a:solidFill>
              </a:rPr>
              <a:t>Называние продуктов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517232"/>
            <a:ext cx="7308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FFFF00"/>
                </a:solidFill>
              </a:rPr>
              <a:t>Определение отношения  к пище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581128"/>
            <a:ext cx="5460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FFFF00"/>
                </a:solidFill>
              </a:rPr>
              <a:t>Рассказ о приёмах пищи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645024"/>
            <a:ext cx="6423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FFFF00"/>
                </a:solidFill>
              </a:rPr>
              <a:t>Составление меню, рецептов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dlya_veteran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3048000" cy="2286000"/>
          </a:xfrm>
          <a:prstGeom prst="rect">
            <a:avLst/>
          </a:prstGeom>
          <a:noFill/>
        </p:spPr>
      </p:pic>
      <p:pic>
        <p:nvPicPr>
          <p:cNvPr id="1027" name="Picture 3" descr="C:\Users\Дом\Desktop\1268319280_carrot-cake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44041"/>
            <a:ext cx="2483768" cy="3313959"/>
          </a:xfrm>
          <a:prstGeom prst="rect">
            <a:avLst/>
          </a:prstGeom>
          <a:noFill/>
        </p:spPr>
      </p:pic>
      <p:pic>
        <p:nvPicPr>
          <p:cNvPr id="1028" name="Picture 4" descr="C:\Users\Дом\Desktop\ynzn4lzdpoa30bd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833663"/>
            <a:ext cx="3024337" cy="3024337"/>
          </a:xfrm>
          <a:prstGeom prst="rect">
            <a:avLst/>
          </a:prstGeom>
          <a:noFill/>
        </p:spPr>
      </p:pic>
      <p:pic>
        <p:nvPicPr>
          <p:cNvPr id="1029" name="Picture 5" descr="C:\Users\Дом\Desktop\m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0"/>
            <a:ext cx="3127994" cy="2345995"/>
          </a:xfrm>
          <a:prstGeom prst="rect">
            <a:avLst/>
          </a:prstGeom>
          <a:noFill/>
        </p:spPr>
      </p:pic>
      <p:pic>
        <p:nvPicPr>
          <p:cNvPr id="1030" name="Picture 6" descr="C:\Users\Дом\Desktop\imgFu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420888"/>
            <a:ext cx="2496277" cy="1872208"/>
          </a:xfrm>
          <a:prstGeom prst="rect">
            <a:avLst/>
          </a:prstGeom>
          <a:noFill/>
        </p:spPr>
      </p:pic>
      <p:pic>
        <p:nvPicPr>
          <p:cNvPr id="1031" name="Picture 7" descr="C:\Users\Дом\Desktop\0_11d04_91b5b69b_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70588" y="4376738"/>
            <a:ext cx="3048000" cy="2286000"/>
          </a:xfrm>
          <a:prstGeom prst="rect">
            <a:avLst/>
          </a:prstGeom>
          <a:noFill/>
        </p:spPr>
      </p:pic>
      <p:pic>
        <p:nvPicPr>
          <p:cNvPr id="1032" name="Picture 8" descr="C:\Users\Дом\Desktop\red-apple-for-teacher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0"/>
            <a:ext cx="2016224" cy="2009502"/>
          </a:xfrm>
          <a:prstGeom prst="rect">
            <a:avLst/>
          </a:prstGeom>
          <a:noFill/>
        </p:spPr>
      </p:pic>
      <p:pic>
        <p:nvPicPr>
          <p:cNvPr id="1033" name="Picture 9" descr="C:\Users\Дом\Desktop\0_bb43_ea6cb29e_X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70011" y="2060848"/>
            <a:ext cx="2873989" cy="22524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332656"/>
            <a:ext cx="6160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FFFF00"/>
                </a:solidFill>
              </a:rPr>
              <a:t>Средний этап обучения</a:t>
            </a:r>
            <a:endParaRPr lang="ru-RU" sz="4000" b="1" u="sng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84784"/>
            <a:ext cx="9144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FFFF00"/>
                </a:solidFill>
              </a:rPr>
              <a:t>Изображения людей в процессе приготовления пищи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17032"/>
            <a:ext cx="4094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FFFF00"/>
                </a:solidFill>
              </a:rPr>
              <a:t>В супермаркете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02Bunica_cu_nepoate_a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2157413" cy="1855788"/>
          </a:xfrm>
          <a:prstGeom prst="rect">
            <a:avLst/>
          </a:prstGeom>
          <a:noFill/>
        </p:spPr>
      </p:pic>
      <p:pic>
        <p:nvPicPr>
          <p:cNvPr id="1027" name="Picture 3" descr="C:\Users\Дом\Desktop\a_a6f69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653136"/>
            <a:ext cx="1905000" cy="1905000"/>
          </a:xfrm>
          <a:prstGeom prst="rect">
            <a:avLst/>
          </a:prstGeom>
          <a:noFill/>
        </p:spPr>
      </p:pic>
      <p:pic>
        <p:nvPicPr>
          <p:cNvPr id="1028" name="Picture 4" descr="C:\Users\Дом\Desktop\5064465_d18f36d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060848"/>
            <a:ext cx="3160965" cy="2374236"/>
          </a:xfrm>
          <a:prstGeom prst="rect">
            <a:avLst/>
          </a:prstGeom>
          <a:noFill/>
        </p:spPr>
      </p:pic>
      <p:pic>
        <p:nvPicPr>
          <p:cNvPr id="1029" name="Picture 5" descr="C:\Users\Дом\Desktop\6499845-happy-young-man-cooking-in-kitch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082825"/>
            <a:ext cx="2519929" cy="3775175"/>
          </a:xfrm>
          <a:prstGeom prst="rect">
            <a:avLst/>
          </a:prstGeom>
          <a:noFill/>
        </p:spPr>
      </p:pic>
      <p:pic>
        <p:nvPicPr>
          <p:cNvPr id="1030" name="Picture 6" descr="C:\Users\Дом\Desktop\ritei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0"/>
            <a:ext cx="4124277" cy="2941985"/>
          </a:xfrm>
          <a:prstGeom prst="rect">
            <a:avLst/>
          </a:prstGeom>
          <a:noFill/>
        </p:spPr>
      </p:pic>
      <p:pic>
        <p:nvPicPr>
          <p:cNvPr id="1031" name="Picture 7" descr="C:\Users\Дом\Desktop\spoon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769196"/>
            <a:ext cx="2628429" cy="19640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32656"/>
            <a:ext cx="6221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FFFF00"/>
                </a:solidFill>
              </a:rPr>
              <a:t>Старший этап обучения</a:t>
            </a:r>
            <a:endParaRPr lang="ru-RU" sz="4000" b="1" u="sng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645024"/>
            <a:ext cx="7373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FFFF00"/>
                </a:solidFill>
              </a:rPr>
              <a:t>Понятие здоровой и нездоровой пищи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8478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FFFF00"/>
                </a:solidFill>
              </a:rPr>
              <a:t>Понятие «национальная кухня», блюда разных стран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780928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FFFF00"/>
                </a:solidFill>
              </a:rPr>
              <a:t>Поведение за столом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725144"/>
            <a:ext cx="8323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FFFF00"/>
                </a:solidFill>
              </a:rPr>
              <a:t>Рацион питания; понятие «полуфабрикаты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661248"/>
            <a:ext cx="2075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FFFF00"/>
                </a:solidFill>
              </a:rPr>
              <a:t>Болезни 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</TotalTime>
  <Words>600</Words>
  <Application>Microsoft Office PowerPoint</Application>
  <PresentationFormat>Экран (4:3)</PresentationFormat>
  <Paragraphs>153</Paragraphs>
  <Slides>35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106</cp:revision>
  <dcterms:created xsi:type="dcterms:W3CDTF">2012-06-11T14:53:18Z</dcterms:created>
  <dcterms:modified xsi:type="dcterms:W3CDTF">2012-08-01T09:30:54Z</dcterms:modified>
</cp:coreProperties>
</file>